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486" r:id="rId6"/>
    <p:sldId id="492" r:id="rId7"/>
    <p:sldId id="487" r:id="rId8"/>
    <p:sldId id="493" r:id="rId9"/>
    <p:sldId id="491" r:id="rId10"/>
    <p:sldId id="494" r:id="rId11"/>
    <p:sldId id="495" r:id="rId12"/>
    <p:sldId id="496" r:id="rId13"/>
    <p:sldId id="497" r:id="rId14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vrenčič Monika" userId="dd580ed1-5908-4673-8362-9a72d618ccb6" providerId="ADAL" clId="{94BDDF7B-55D9-4EB9-8BA3-95A1214BCFA2}"/>
    <pc:docChg chg="custSel modSld">
      <pc:chgData name="Lovrenčič Monika" userId="dd580ed1-5908-4673-8362-9a72d618ccb6" providerId="ADAL" clId="{94BDDF7B-55D9-4EB9-8BA3-95A1214BCFA2}" dt="2023-12-19T10:27:21.255" v="124" actId="20577"/>
      <pc:docMkLst>
        <pc:docMk/>
      </pc:docMkLst>
      <pc:sldChg chg="modSp">
        <pc:chgData name="Lovrenčič Monika" userId="dd580ed1-5908-4673-8362-9a72d618ccb6" providerId="ADAL" clId="{94BDDF7B-55D9-4EB9-8BA3-95A1214BCFA2}" dt="2023-12-19T10:27:21.255" v="124" actId="20577"/>
        <pc:sldMkLst>
          <pc:docMk/>
          <pc:sldMk cId="4087169589" sldId="494"/>
        </pc:sldMkLst>
        <pc:spChg chg="mod">
          <ac:chgData name="Lovrenčič Monika" userId="dd580ed1-5908-4673-8362-9a72d618ccb6" providerId="ADAL" clId="{94BDDF7B-55D9-4EB9-8BA3-95A1214BCFA2}" dt="2023-12-19T10:27:21.255" v="124" actId="20577"/>
          <ac:spMkLst>
            <pc:docMk/>
            <pc:sldMk cId="4087169589" sldId="494"/>
            <ac:spMk id="3" creationId="{E43DCFE5-65B8-4477-8DBD-0A371B66D9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2FB1B41-D473-40EB-AE01-DFFA019383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3CB0DF6-EB92-4B77-8167-E1C6122A8C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6807B99-88FA-4C85-83C4-960DA5028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2883-C9F0-4804-93CB-0BAC01C62BBA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11846AD3-8406-47B6-9AB3-98D335703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B1B2134-FF4A-49B4-8C71-73AAF0CA5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EF6A-ADBF-45F1-AC44-AC9E56EEDF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02580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59195D-A711-4D08-A245-7073EF430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DF21395E-0395-4407-B393-C4A29EF7F9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2A7FA563-E1B9-4039-B9F2-643E1E37D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2883-C9F0-4804-93CB-0BAC01C62BBA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6B54037-75D4-4EAC-A3FF-F7563702B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28A0A36-1222-4DAB-81B2-FA00FBB38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EF6A-ADBF-45F1-AC44-AC9E56EEDF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92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5EE16A28-587C-4957-AFF1-0CE09A414D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6C1C767E-5336-49B3-A91F-917CFE73EE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8E6C986-C4D8-4D74-8446-E9266579C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2883-C9F0-4804-93CB-0BAC01C62BBA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2B5879C-A9F8-4F5D-9E79-9F6FBF534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3C14E4C-8E0A-413D-999C-252930F10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EF6A-ADBF-45F1-AC44-AC9E56EEDF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9579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C9EFDE8-7682-4D1B-834D-22147DB90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90AF340-4D47-4E40-ACFB-8FC802765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C550E1F-D82B-478A-9B92-5A8563192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2883-C9F0-4804-93CB-0BAC01C62BBA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66367D1-B888-46AA-9288-AED75108D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1A5BD60-B995-4A90-B355-9A348E5E1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EF6A-ADBF-45F1-AC44-AC9E56EEDF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3201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C37919F-6880-4781-BADE-2E11DA17A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0E025A68-2088-409D-B6FC-E080D7DBA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82CB51E-8025-457A-AD36-DD6AACD6A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2883-C9F0-4804-93CB-0BAC01C62BBA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DE7DF5A-1D8D-44D0-94F6-62F1C7974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56BF89F-344F-4190-B962-4C60915E9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EF6A-ADBF-45F1-AC44-AC9E56EEDF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2821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731BEF4-2B91-454E-9538-295E395D1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B143C32-CFD0-4A8B-8317-72DEE0351B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D50DD8EA-E196-4056-95B9-AAF49A4CA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2332DA93-31C4-4393-A84D-40D84598B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2883-C9F0-4804-93CB-0BAC01C62BBA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3597FB0B-3B73-4CBD-97EF-6AA14C5D7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F02E687E-5505-4BCB-9B3E-A2267D704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EF6A-ADBF-45F1-AC44-AC9E56EEDF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3337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2E3B8D2-C553-4101-ADF9-389D5EEB0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A9182683-E789-464B-8617-FAC8521BD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F7450BDB-BE03-495A-9529-FD50D73223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987B4D5C-84D2-4C48-A135-27CB22F8CF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8C67D2D0-B084-4BB4-8F9C-8165B688AE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3A4FF2DF-9FB4-43E4-98F3-1166EC69D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2883-C9F0-4804-93CB-0BAC01C62BBA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A8A6E282-FBCB-4D65-B749-6479C9711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14AB2AA5-F7F5-4C43-940D-C5BBA0377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EF6A-ADBF-45F1-AC44-AC9E56EEDF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35998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3241EE9-CA84-4D08-A9B6-8A26CFF67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1E211C3B-E678-4AD3-B5C2-CC9550E1B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2883-C9F0-4804-93CB-0BAC01C62BBA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5648C9A4-5549-48BE-8120-48C3C672D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3165FC76-3A20-42E1-B9FB-C6EDA58F1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EF6A-ADBF-45F1-AC44-AC9E56EEDF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22835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5E183189-6DAA-4725-BF7A-E6A73AD18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2883-C9F0-4804-93CB-0BAC01C62BBA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E2169D9E-396C-4F04-8CA0-35ACE2071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7EB26B9-AA02-4E2C-B152-1CD8F811D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EF6A-ADBF-45F1-AC44-AC9E56EEDF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8139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B66EC5-17EB-405E-A397-299C9DD30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ACD045A-D4B6-418B-9F58-5B4D61635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C230BB34-CF58-4A86-B2CB-FE5ED4CA4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5D53B28F-CB91-498F-A1F6-E52286F78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2883-C9F0-4804-93CB-0BAC01C62BBA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1AC54E0E-2851-4F79-8BC0-9DF17D0EB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3CCE3E5C-49ED-4BB5-9B57-AAD45E26D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EF6A-ADBF-45F1-AC44-AC9E56EEDF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22665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AF315F2-335A-4DC6-ADE0-C91C9F0B6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690C2DAC-FF48-4A17-B389-EB0880860E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98C6AC47-E14A-4C3C-91A5-D0C4133E14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7ED00E43-8BC7-4877-A09F-365B1A1B2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2883-C9F0-4804-93CB-0BAC01C62BBA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277A0214-6C80-4508-9367-4B3693074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43E66B0E-C2CD-40FB-878C-1EB4B1F62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EF6A-ADBF-45F1-AC44-AC9E56EEDF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57780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21A3BA17-1054-4CA3-9FD1-A2064E685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56DB0431-4967-4E51-B6CF-93D90E1C9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2969C2F-7C91-488D-9F9F-D17AC2AA8B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42883-C9F0-4804-93CB-0BAC01C62BBA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8AB1DA1-452E-465B-A925-3C0933F692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E8993EFB-F0FA-4514-B8C2-F7E640C92D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1EF6A-ADBF-45F1-AC44-AC9E56EEDF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9286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97545C-6734-4173-9EA3-198F9C2071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325350"/>
          </a:xfrm>
        </p:spPr>
        <p:txBody>
          <a:bodyPr>
            <a:noAutofit/>
          </a:bodyPr>
          <a:lstStyle/>
          <a:p>
            <a:r>
              <a:rPr lang="sl-SI" sz="9000" b="1" dirty="0">
                <a:solidFill>
                  <a:srgbClr val="00B050"/>
                </a:solidFill>
              </a:rPr>
              <a:t>TRAJNOSTNI RAZVOJ</a:t>
            </a:r>
          </a:p>
        </p:txBody>
      </p:sp>
    </p:spTree>
    <p:extLst>
      <p:ext uri="{BB962C8B-B14F-4D97-AF65-F5344CB8AC3E}">
        <p14:creationId xmlns:p14="http://schemas.microsoft.com/office/powerpoint/2010/main" val="1026674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BE55B1-B889-4B1F-A505-C7917FE95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941" y="1047565"/>
            <a:ext cx="11640737" cy="643123"/>
          </a:xfrm>
        </p:spPr>
        <p:txBody>
          <a:bodyPr>
            <a:normAutofit/>
          </a:bodyPr>
          <a:lstStyle/>
          <a:p>
            <a:r>
              <a:rPr lang="sl-SI" sz="3600" dirty="0">
                <a:solidFill>
                  <a:srgbClr val="00B050"/>
                </a:solidFill>
              </a:rPr>
              <a:t>Načela trajnostnega razvoja v gospodarsko razvitih državah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43DCFE5-65B8-4477-8DBD-0A371B66D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9462"/>
          </a:xfrm>
        </p:spPr>
        <p:txBody>
          <a:bodyPr>
            <a:normAutofit fontScale="92500"/>
          </a:bodyPr>
          <a:lstStyle/>
          <a:p>
            <a:r>
              <a:rPr lang="sl-SI" dirty="0"/>
              <a:t>Varujejo naravno okolje in naravne vire.</a:t>
            </a:r>
          </a:p>
          <a:p>
            <a:r>
              <a:rPr lang="sl-SI" dirty="0"/>
              <a:t>Ustanavljajo zavarovana območja.</a:t>
            </a:r>
          </a:p>
          <a:p>
            <a:r>
              <a:rPr lang="sl-SI" dirty="0"/>
              <a:t>Spodbujajo socialno podjetništvo  (delovna mesta, socialna vključenost ranljivejših skupin).</a:t>
            </a:r>
          </a:p>
          <a:p>
            <a:r>
              <a:rPr lang="sl-SI" dirty="0"/>
              <a:t>Ekološka pridelava hrane.</a:t>
            </a:r>
          </a:p>
          <a:p>
            <a:r>
              <a:rPr lang="sl-SI" dirty="0"/>
              <a:t>Kakovost turistične ponudbe z lokalnimi posebnostmi.</a:t>
            </a:r>
          </a:p>
          <a:p>
            <a:r>
              <a:rPr lang="sl-SI" dirty="0"/>
              <a:t>Pomen in dostopnost javnega prometa (središča zaprta za avtomobile).</a:t>
            </a:r>
          </a:p>
          <a:p>
            <a:r>
              <a:rPr lang="sl-SI" dirty="0"/>
              <a:t>Spodbujanje rabe obnovljivih virov energije.</a:t>
            </a:r>
          </a:p>
          <a:p>
            <a:r>
              <a:rPr lang="sl-SI" dirty="0"/>
              <a:t>Izboljšanje energetske učinkovitosti stavb. </a:t>
            </a:r>
          </a:p>
          <a:p>
            <a:r>
              <a:rPr lang="sl-SI" dirty="0"/>
              <a:t>Odpadke ločujejo in reciklirajo. </a:t>
            </a:r>
          </a:p>
        </p:txBody>
      </p:sp>
      <p:pic>
        <p:nvPicPr>
          <p:cNvPr id="4" name="Označba mesta vsebine 4">
            <a:extLst>
              <a:ext uri="{FF2B5EF4-FFF2-40B4-BE49-F238E27FC236}">
                <a16:creationId xmlns:a16="http://schemas.microsoft.com/office/drawing/2014/main" id="{198D96FD-B5DE-4EF7-BDF2-9E52CAA9E2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46" b="26520"/>
          <a:stretch/>
        </p:blipFill>
        <p:spPr>
          <a:xfrm>
            <a:off x="329321" y="177552"/>
            <a:ext cx="2440512" cy="559295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C1E8FF94-FDBB-4533-B92E-4DC1D227B2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99" t="9143" r="10311" b="81298"/>
          <a:stretch/>
        </p:blipFill>
        <p:spPr>
          <a:xfrm>
            <a:off x="8853149" y="177552"/>
            <a:ext cx="3009530" cy="46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425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BE55B1-B889-4B1F-A505-C7917FE95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763675"/>
            <a:ext cx="10515600" cy="643123"/>
          </a:xfrm>
        </p:spPr>
        <p:txBody>
          <a:bodyPr>
            <a:normAutofit fontScale="90000"/>
          </a:bodyPr>
          <a:lstStyle/>
          <a:p>
            <a:r>
              <a:rPr lang="sl-SI" dirty="0"/>
              <a:t>Kaj je </a:t>
            </a:r>
            <a:r>
              <a:rPr lang="sl-SI" dirty="0">
                <a:solidFill>
                  <a:srgbClr val="00B050"/>
                </a:solidFill>
              </a:rPr>
              <a:t>trajnostni razvoj</a:t>
            </a:r>
            <a:r>
              <a:rPr lang="sl-SI" dirty="0"/>
              <a:t>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43DCFE5-65B8-4477-8DBD-0A371B66D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1247"/>
            <a:ext cx="10515600" cy="4873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/>
              <a:t>Trajnostni razvoj je način družbenega razvoja, ki zadovoljuje potrebe sedanjega človeštva, ne da bi s tem ogrožali obstoj, razvoj in zadovoljevanje potreb prihodnjih generacij.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4" name="Označba mesta vsebine 4">
            <a:extLst>
              <a:ext uri="{FF2B5EF4-FFF2-40B4-BE49-F238E27FC236}">
                <a16:creationId xmlns:a16="http://schemas.microsoft.com/office/drawing/2014/main" id="{198D96FD-B5DE-4EF7-BDF2-9E52CAA9E2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46" b="26520"/>
          <a:stretch/>
        </p:blipFill>
        <p:spPr>
          <a:xfrm>
            <a:off x="329321" y="177552"/>
            <a:ext cx="2440512" cy="559295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C1E8FF94-FDBB-4533-B92E-4DC1D227B2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99" t="9143" r="10311" b="81298"/>
          <a:stretch/>
        </p:blipFill>
        <p:spPr>
          <a:xfrm>
            <a:off x="8853149" y="177552"/>
            <a:ext cx="3009530" cy="461639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2D62BAEF-614E-480A-939C-EACB01F93B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7392" y="3048282"/>
            <a:ext cx="4488403" cy="2087377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881DC907-8769-450C-A328-19B5DAFF04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1539" y="2910426"/>
            <a:ext cx="2682472" cy="2225233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CBFCE858-84AD-41F0-AA84-0A51FC165D7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81524" y="5360133"/>
            <a:ext cx="6954527" cy="1320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032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BE55B1-B889-4B1F-A505-C7917FE95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7565"/>
            <a:ext cx="10515600" cy="643123"/>
          </a:xfrm>
        </p:spPr>
        <p:txBody>
          <a:bodyPr>
            <a:normAutofit fontScale="90000"/>
          </a:bodyPr>
          <a:lstStyle/>
          <a:p>
            <a:pPr algn="ctr"/>
            <a:r>
              <a:rPr lang="sl-SI" i="1" dirty="0">
                <a:solidFill>
                  <a:srgbClr val="00B050"/>
                </a:solidFill>
              </a:rPr>
              <a:t>Misli globalno, deluj lokalno.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43DCFE5-65B8-4477-8DBD-0A371B66D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94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/>
              <a:t>Konec 80. let je Organizacija združenih narodov (OZN), razvila </a:t>
            </a:r>
            <a:r>
              <a:rPr lang="sl-SI" b="1" dirty="0">
                <a:solidFill>
                  <a:srgbClr val="00B050"/>
                </a:solidFill>
              </a:rPr>
              <a:t>načelo</a:t>
            </a:r>
            <a:r>
              <a:rPr lang="sl-SI" dirty="0"/>
              <a:t> </a:t>
            </a:r>
            <a:r>
              <a:rPr lang="sl-SI" b="1" dirty="0">
                <a:solidFill>
                  <a:srgbClr val="00B050"/>
                </a:solidFill>
              </a:rPr>
              <a:t>trajnostnega razvoja</a:t>
            </a:r>
            <a:r>
              <a:rPr lang="sl-SI" dirty="0"/>
              <a:t>, ki je bilo odgovor na tedanji globalni razvoj oz. globalizacijo. 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Ta je zaradi hitrega naraščanja svetovnega prebivalstva in hitre gospodarske rasti povzročal </a:t>
            </a:r>
            <a:r>
              <a:rPr lang="sl-SI" dirty="0">
                <a:solidFill>
                  <a:srgbClr val="00B050"/>
                </a:solidFill>
              </a:rPr>
              <a:t>prekomerno izkoriščanje naravnih virov</a:t>
            </a:r>
            <a:r>
              <a:rPr lang="sl-SI" dirty="0"/>
              <a:t>, </a:t>
            </a:r>
            <a:r>
              <a:rPr lang="sl-SI" dirty="0">
                <a:solidFill>
                  <a:srgbClr val="00B050"/>
                </a:solidFill>
              </a:rPr>
              <a:t>onesnaževanja okolja </a:t>
            </a:r>
            <a:r>
              <a:rPr lang="sl-SI" dirty="0"/>
              <a:t>in izumiranje nekaterih živalskih in rastlinskih vrst. 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Leta 2015 je bil pod okriljem OZN sprejet dokument </a:t>
            </a:r>
            <a:r>
              <a:rPr lang="sl-SI" sz="3000" b="1" dirty="0">
                <a:solidFill>
                  <a:srgbClr val="00B050"/>
                </a:solidFill>
              </a:rPr>
              <a:t>AGENDA 2030</a:t>
            </a:r>
            <a:r>
              <a:rPr lang="sl-SI" dirty="0"/>
              <a:t>.</a:t>
            </a:r>
          </a:p>
          <a:p>
            <a:pPr marL="0" indent="0">
              <a:buNone/>
            </a:pPr>
            <a:r>
              <a:rPr lang="sl-SI" dirty="0"/>
              <a:t>Gre za dokument, ki ima trajnostne cilje in naj bi jih dosegle vse države na svetu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4" name="Označba mesta vsebine 4">
            <a:extLst>
              <a:ext uri="{FF2B5EF4-FFF2-40B4-BE49-F238E27FC236}">
                <a16:creationId xmlns:a16="http://schemas.microsoft.com/office/drawing/2014/main" id="{198D96FD-B5DE-4EF7-BDF2-9E52CAA9E2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46" b="26520"/>
          <a:stretch/>
        </p:blipFill>
        <p:spPr>
          <a:xfrm>
            <a:off x="329321" y="177552"/>
            <a:ext cx="2440512" cy="559295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C1E8FF94-FDBB-4533-B92E-4DC1D227B2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99" t="9143" r="10311" b="81298"/>
          <a:stretch/>
        </p:blipFill>
        <p:spPr>
          <a:xfrm>
            <a:off x="8853149" y="177552"/>
            <a:ext cx="3009530" cy="46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99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43DCFE5-65B8-4477-8DBD-0A371B66D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1852"/>
            <a:ext cx="10515600" cy="53532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/>
              <a:t>Konec 80. let se je razvila Organizacija združenih narodov (OZN), ki je bila odgovor na tedanji globalni razvoj oz. globalizacijo. 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Ta je zaradi hitrega naraščanja svetovnega prebivalstva in hitre gospodarske rasti povzročal </a:t>
            </a:r>
            <a:r>
              <a:rPr lang="sl-SI" dirty="0">
                <a:solidFill>
                  <a:srgbClr val="00B050"/>
                </a:solidFill>
              </a:rPr>
              <a:t>prekomerno izkoriščanje naravnih virov</a:t>
            </a:r>
            <a:r>
              <a:rPr lang="sl-SI" dirty="0"/>
              <a:t>, </a:t>
            </a:r>
            <a:r>
              <a:rPr lang="sl-SI" dirty="0">
                <a:solidFill>
                  <a:srgbClr val="00B050"/>
                </a:solidFill>
              </a:rPr>
              <a:t>onesnaževanja okolja </a:t>
            </a:r>
            <a:r>
              <a:rPr lang="sl-SI" dirty="0"/>
              <a:t>in izumiranje nekaterih živalskih in rastlinskih vrst. 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Leta 2015 je bil pod okriljem OZN sprejet dokument AGENDA 2030.</a:t>
            </a:r>
          </a:p>
          <a:p>
            <a:pPr marL="0" indent="0">
              <a:buNone/>
            </a:pPr>
            <a:r>
              <a:rPr lang="sl-SI" dirty="0"/>
              <a:t>Gre za dokument, ki ima trajnostne cilje in naj bi jih dosegle vse države na svetu</a:t>
            </a:r>
          </a:p>
        </p:txBody>
      </p:sp>
      <p:pic>
        <p:nvPicPr>
          <p:cNvPr id="4" name="Označba mesta vsebine 4">
            <a:extLst>
              <a:ext uri="{FF2B5EF4-FFF2-40B4-BE49-F238E27FC236}">
                <a16:creationId xmlns:a16="http://schemas.microsoft.com/office/drawing/2014/main" id="{198D96FD-B5DE-4EF7-BDF2-9E52CAA9E2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46" b="26520"/>
          <a:stretch/>
        </p:blipFill>
        <p:spPr>
          <a:xfrm>
            <a:off x="329321" y="177552"/>
            <a:ext cx="2440512" cy="559295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C1E8FF94-FDBB-4533-B92E-4DC1D227B2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99" t="9143" r="10311" b="81298"/>
          <a:stretch/>
        </p:blipFill>
        <p:spPr>
          <a:xfrm>
            <a:off x="8853149" y="177552"/>
            <a:ext cx="3009530" cy="46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783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značba mesta vsebine 4">
            <a:extLst>
              <a:ext uri="{FF2B5EF4-FFF2-40B4-BE49-F238E27FC236}">
                <a16:creationId xmlns:a16="http://schemas.microsoft.com/office/drawing/2014/main" id="{198D96FD-B5DE-4EF7-BDF2-9E52CAA9E2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46" b="26520"/>
          <a:stretch/>
        </p:blipFill>
        <p:spPr>
          <a:xfrm>
            <a:off x="329321" y="177552"/>
            <a:ext cx="2440512" cy="559295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C1E8FF94-FDBB-4533-B92E-4DC1D227B2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99" t="9143" r="10311" b="81298"/>
          <a:stretch/>
        </p:blipFill>
        <p:spPr>
          <a:xfrm>
            <a:off x="8853149" y="177552"/>
            <a:ext cx="3009530" cy="461639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8FBC4488-A765-4A82-A020-38FA84E8B1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050" y="763736"/>
            <a:ext cx="10962260" cy="575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838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BE55B1-B889-4B1F-A505-C7917FE95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7565"/>
            <a:ext cx="3813699" cy="643123"/>
          </a:xfrm>
        </p:spPr>
        <p:txBody>
          <a:bodyPr>
            <a:normAutofit fontScale="90000"/>
          </a:bodyPr>
          <a:lstStyle/>
          <a:p>
            <a:r>
              <a:rPr lang="sl-SI" dirty="0"/>
              <a:t>AGENDA 2030</a:t>
            </a:r>
          </a:p>
        </p:txBody>
      </p:sp>
      <p:pic>
        <p:nvPicPr>
          <p:cNvPr id="6" name="Označba mesta vsebine 5">
            <a:extLst>
              <a:ext uri="{FF2B5EF4-FFF2-40B4-BE49-F238E27FC236}">
                <a16:creationId xmlns:a16="http://schemas.microsoft.com/office/drawing/2014/main" id="{08C376C8-8464-46D1-84EF-1744B62774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33347"/>
          <a:stretch/>
        </p:blipFill>
        <p:spPr>
          <a:xfrm>
            <a:off x="5364554" y="965451"/>
            <a:ext cx="6154651" cy="5073588"/>
          </a:xfrm>
          <a:prstGeom prst="rect">
            <a:avLst/>
          </a:prstGeom>
        </p:spPr>
      </p:pic>
      <p:pic>
        <p:nvPicPr>
          <p:cNvPr id="4" name="Označba mesta vsebine 4">
            <a:extLst>
              <a:ext uri="{FF2B5EF4-FFF2-40B4-BE49-F238E27FC236}">
                <a16:creationId xmlns:a16="http://schemas.microsoft.com/office/drawing/2014/main" id="{198D96FD-B5DE-4EF7-BDF2-9E52CAA9E27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46" b="26520"/>
          <a:stretch/>
        </p:blipFill>
        <p:spPr>
          <a:xfrm>
            <a:off x="329321" y="177552"/>
            <a:ext cx="2440512" cy="559295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C1E8FF94-FDBB-4533-B92E-4DC1D227B26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99" t="9143" r="10311" b="81298"/>
          <a:stretch/>
        </p:blipFill>
        <p:spPr>
          <a:xfrm>
            <a:off x="8853149" y="177552"/>
            <a:ext cx="3009530" cy="461639"/>
          </a:xfrm>
          <a:prstGeom prst="rect">
            <a:avLst/>
          </a:prstGeom>
        </p:spPr>
      </p:pic>
      <p:pic>
        <p:nvPicPr>
          <p:cNvPr id="8" name="Označba mesta vsebine 5">
            <a:extLst>
              <a:ext uri="{FF2B5EF4-FFF2-40B4-BE49-F238E27FC236}">
                <a16:creationId xmlns:a16="http://schemas.microsoft.com/office/drawing/2014/main" id="{CF3523A9-E638-4918-93C3-07C4C7CF6F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115"/>
          <a:stretch/>
        </p:blipFill>
        <p:spPr>
          <a:xfrm>
            <a:off x="1549577" y="2333811"/>
            <a:ext cx="4001408" cy="1676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996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BE55B1-B889-4B1F-A505-C7917FE95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7565"/>
            <a:ext cx="10515600" cy="643123"/>
          </a:xfrm>
        </p:spPr>
        <p:txBody>
          <a:bodyPr>
            <a:normAutofit fontScale="90000"/>
          </a:bodyPr>
          <a:lstStyle/>
          <a:p>
            <a:r>
              <a:rPr lang="sl-SI" dirty="0"/>
              <a:t>PODNEBNA MREŽA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43DCFE5-65B8-4477-8DBD-0A371B66D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94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/>
              <a:t>Didaktična igra</a:t>
            </a:r>
          </a:p>
          <a:p>
            <a:pPr marL="0" indent="0">
              <a:buNone/>
            </a:pPr>
            <a:r>
              <a:rPr lang="sl-SI" dirty="0"/>
              <a:t>Potrebujemo: </a:t>
            </a:r>
            <a:r>
              <a:rPr lang="sl-SI" dirty="0" err="1"/>
              <a:t>klopko</a:t>
            </a:r>
            <a:r>
              <a:rPr lang="sl-SI" dirty="0"/>
              <a:t> volne in vnaprej pripravljene kartice z različnimi </a:t>
            </a:r>
            <a:r>
              <a:rPr lang="sl-SI"/>
              <a:t>pojmi.</a:t>
            </a:r>
            <a:endParaRPr lang="sl-SI" dirty="0"/>
          </a:p>
        </p:txBody>
      </p:sp>
      <p:pic>
        <p:nvPicPr>
          <p:cNvPr id="4" name="Označba mesta vsebine 4">
            <a:extLst>
              <a:ext uri="{FF2B5EF4-FFF2-40B4-BE49-F238E27FC236}">
                <a16:creationId xmlns:a16="http://schemas.microsoft.com/office/drawing/2014/main" id="{198D96FD-B5DE-4EF7-BDF2-9E52CAA9E2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46" b="26520"/>
          <a:stretch/>
        </p:blipFill>
        <p:spPr>
          <a:xfrm>
            <a:off x="329321" y="177552"/>
            <a:ext cx="2440512" cy="559295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C1E8FF94-FDBB-4533-B92E-4DC1D227B2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99" t="9143" r="10311" b="81298"/>
          <a:stretch/>
        </p:blipFill>
        <p:spPr>
          <a:xfrm>
            <a:off x="8853149" y="177552"/>
            <a:ext cx="3009530" cy="46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169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BE55B1-B889-4B1F-A505-C7917FE95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7565"/>
            <a:ext cx="10515600" cy="643123"/>
          </a:xfrm>
        </p:spPr>
        <p:txBody>
          <a:bodyPr>
            <a:normAutofit fontScale="90000"/>
          </a:bodyPr>
          <a:lstStyle/>
          <a:p>
            <a:r>
              <a:rPr lang="sl-SI" dirty="0">
                <a:solidFill>
                  <a:srgbClr val="00B050"/>
                </a:solidFill>
              </a:rPr>
              <a:t>Trajnostni razvoj in nasprotja interesov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43DCFE5-65B8-4477-8DBD-0A371B66D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94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/>
              <a:t>Vsa tri področja se morajo razvijati usklajeno in uravnoteženo, vendar prihaja do „klasičnih“ nasprotij interesov.</a:t>
            </a:r>
          </a:p>
          <a:p>
            <a:pPr marL="0" indent="0">
              <a:buNone/>
            </a:pPr>
            <a:endParaRPr lang="sl-SI" dirty="0"/>
          </a:p>
          <a:p>
            <a:pPr>
              <a:buFontTx/>
              <a:buChar char="-"/>
            </a:pPr>
            <a:r>
              <a:rPr lang="sl-SI" dirty="0"/>
              <a:t>Ohranjanje zelenih površin in gradnje novih stanovanjskih in poslovnih objektov.</a:t>
            </a:r>
          </a:p>
          <a:p>
            <a:pPr>
              <a:buFontTx/>
              <a:buChar char="-"/>
            </a:pPr>
            <a:r>
              <a:rPr lang="sl-SI" dirty="0"/>
              <a:t>Razvoj kmetijstva in varovanje podtalnice ob hkratnem pretiranem gnojenju in pretirani uporabi zaščitnih sredstev in razvoju prometne infrastrukture.</a:t>
            </a:r>
          </a:p>
          <a:p>
            <a:pPr>
              <a:buFontTx/>
              <a:buChar char="-"/>
            </a:pPr>
            <a:r>
              <a:rPr lang="sl-SI" dirty="0"/>
              <a:t>Ohranjanje naravne obale in širjenje pristanišč.</a:t>
            </a:r>
          </a:p>
          <a:p>
            <a:pPr>
              <a:buFontTx/>
              <a:buChar char="-"/>
            </a:pPr>
            <a:r>
              <a:rPr lang="sl-SI" dirty="0"/>
              <a:t>Ohranjanje neokrnjene narave in razvoj turizma.</a:t>
            </a:r>
          </a:p>
        </p:txBody>
      </p:sp>
      <p:pic>
        <p:nvPicPr>
          <p:cNvPr id="4" name="Označba mesta vsebine 4">
            <a:extLst>
              <a:ext uri="{FF2B5EF4-FFF2-40B4-BE49-F238E27FC236}">
                <a16:creationId xmlns:a16="http://schemas.microsoft.com/office/drawing/2014/main" id="{198D96FD-B5DE-4EF7-BDF2-9E52CAA9E2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46" b="26520"/>
          <a:stretch/>
        </p:blipFill>
        <p:spPr>
          <a:xfrm>
            <a:off x="329321" y="177552"/>
            <a:ext cx="2440512" cy="559295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C1E8FF94-FDBB-4533-B92E-4DC1D227B2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99" t="9143" r="10311" b="81298"/>
          <a:stretch/>
        </p:blipFill>
        <p:spPr>
          <a:xfrm>
            <a:off x="8853149" y="177552"/>
            <a:ext cx="3009530" cy="46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935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43DCFE5-65B8-4477-8DBD-0A371B66D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50" y="736848"/>
            <a:ext cx="10856650" cy="5788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/>
              <a:t>Vsak posameznik ima </a:t>
            </a:r>
            <a:r>
              <a:rPr lang="sl-SI" dirty="0">
                <a:solidFill>
                  <a:srgbClr val="00B050"/>
                </a:solidFill>
              </a:rPr>
              <a:t>pravico do dostojnega življenja</a:t>
            </a:r>
            <a:r>
              <a:rPr lang="sl-SI" dirty="0"/>
              <a:t>, dostopa do pitne vode, pravico do izobraževanja…</a:t>
            </a:r>
          </a:p>
          <a:p>
            <a:pPr marL="0" indent="0">
              <a:buNone/>
            </a:pPr>
            <a:r>
              <a:rPr lang="sl-SI" dirty="0"/>
              <a:t>Hkrati pa imamo ob pravicah tudi </a:t>
            </a:r>
            <a:r>
              <a:rPr lang="sl-SI" dirty="0">
                <a:solidFill>
                  <a:srgbClr val="00B050"/>
                </a:solidFill>
              </a:rPr>
              <a:t>odgovornost</a:t>
            </a:r>
            <a:r>
              <a:rPr lang="sl-SI" dirty="0"/>
              <a:t> do našega planeta.</a:t>
            </a:r>
          </a:p>
          <a:p>
            <a:pPr marL="0" indent="0">
              <a:buNone/>
            </a:pPr>
            <a:r>
              <a:rPr lang="sl-SI" dirty="0"/>
              <a:t>S svojim življenjskim slogom smo soodgovorni za trenutno stanje Zemlje, saj s trajnostnim razvojem ustvarjamo prihodnost in preživetje človeštva.</a:t>
            </a:r>
          </a:p>
          <a:p>
            <a:pPr marL="0" indent="0">
              <a:buNone/>
            </a:pPr>
            <a:r>
              <a:rPr lang="sl-SI" dirty="0"/>
              <a:t>Ko se obremenjevanje Zemlje poveča do te mere, da se naravni viri porabljajo z večjo hitrostjo kot se obnavljajo, govorimo o </a:t>
            </a:r>
            <a:r>
              <a:rPr lang="sl-SI" dirty="0" err="1">
                <a:solidFill>
                  <a:srgbClr val="00B050"/>
                </a:solidFill>
              </a:rPr>
              <a:t>netrajnostnem</a:t>
            </a:r>
            <a:r>
              <a:rPr lang="sl-SI" dirty="0">
                <a:solidFill>
                  <a:srgbClr val="00B050"/>
                </a:solidFill>
              </a:rPr>
              <a:t>, nesorazmernem in nevzdržnem razvoju.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4" name="Označba mesta vsebine 4">
            <a:extLst>
              <a:ext uri="{FF2B5EF4-FFF2-40B4-BE49-F238E27FC236}">
                <a16:creationId xmlns:a16="http://schemas.microsoft.com/office/drawing/2014/main" id="{198D96FD-B5DE-4EF7-BDF2-9E52CAA9E2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46" b="26520"/>
          <a:stretch/>
        </p:blipFill>
        <p:spPr>
          <a:xfrm>
            <a:off x="329321" y="177552"/>
            <a:ext cx="2440512" cy="559295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C1E8FF94-FDBB-4533-B92E-4DC1D227B2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99" t="9143" r="10311" b="81298"/>
          <a:stretch/>
        </p:blipFill>
        <p:spPr>
          <a:xfrm>
            <a:off x="8853149" y="177552"/>
            <a:ext cx="3009530" cy="461639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F45C60DB-0F01-4BB5-AC1F-510D864FEB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8377" y="4487017"/>
            <a:ext cx="6854195" cy="2135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092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9456DFB2859D4F807B6FFD616AD02E" ma:contentTypeVersion="15" ma:contentTypeDescription="Ustvari nov dokument." ma:contentTypeScope="" ma:versionID="1d664cb5c303f4457977fc2add01d6e3">
  <xsd:schema xmlns:xsd="http://www.w3.org/2001/XMLSchema" xmlns:xs="http://www.w3.org/2001/XMLSchema" xmlns:p="http://schemas.microsoft.com/office/2006/metadata/properties" xmlns:ns3="758304b3-104e-4f03-9256-e0801783ec50" xmlns:ns4="cf1317c3-8105-4bb3-828e-a9487c6a27a1" targetNamespace="http://schemas.microsoft.com/office/2006/metadata/properties" ma:root="true" ma:fieldsID="8174ae041580c1a09660117357155944" ns3:_="" ns4:_="">
    <xsd:import namespace="758304b3-104e-4f03-9256-e0801783ec50"/>
    <xsd:import namespace="cf1317c3-8105-4bb3-828e-a9487c6a27a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Location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8304b3-104e-4f03-9256-e0801783ec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1317c3-8105-4bb3-828e-a9487c6a27a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Razprševanje namiga za skupno rab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58304b3-104e-4f03-9256-e0801783ec5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ABBE25-4A9D-4BB2-9952-DA37620A29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8304b3-104e-4f03-9256-e0801783ec50"/>
    <ds:schemaRef ds:uri="cf1317c3-8105-4bb3-828e-a9487c6a27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41D8A4-1F1D-4B6C-AEE4-8A48AD4EB87F}">
  <ds:schemaRefs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cf1317c3-8105-4bb3-828e-a9487c6a27a1"/>
    <ds:schemaRef ds:uri="758304b3-104e-4f03-9256-e0801783ec50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67B08F2-E0F6-4854-9504-BE73FBD7DC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439</Words>
  <Application>Microsoft Office PowerPoint</Application>
  <PresentationFormat>Širokozaslonsko</PresentationFormat>
  <Paragraphs>41</Paragraphs>
  <Slides>10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Officeova tema</vt:lpstr>
      <vt:lpstr>TRAJNOSTNI RAZVOJ</vt:lpstr>
      <vt:lpstr>Kaj je trajnostni razvoj?</vt:lpstr>
      <vt:lpstr>Misli globalno, deluj lokalno.</vt:lpstr>
      <vt:lpstr>PowerPointova predstavitev</vt:lpstr>
      <vt:lpstr>PowerPointova predstavitev</vt:lpstr>
      <vt:lpstr>AGENDA 2030</vt:lpstr>
      <vt:lpstr>PODNEBNA MREŽA</vt:lpstr>
      <vt:lpstr>Trajnostni razvoj in nasprotja interesov</vt:lpstr>
      <vt:lpstr>PowerPointova predstavitev</vt:lpstr>
      <vt:lpstr>Načela trajnostnega razvoja v gospodarsko razvitih državah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TRAJNOSTNI RAZVOJ</dc:title>
  <dc:creator>Lovrenčič Monika</dc:creator>
  <cp:lastModifiedBy>Lovrenčič Monika</cp:lastModifiedBy>
  <cp:revision>1</cp:revision>
  <dcterms:created xsi:type="dcterms:W3CDTF">2023-12-13T09:29:58Z</dcterms:created>
  <dcterms:modified xsi:type="dcterms:W3CDTF">2023-12-19T10:27:23Z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0x0101008D9456DFB2859D4F807B6FFD616AD02E</vt:lpwstr>
  </property>
</Properties>
</file>